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Roboto" panose="02000000000000000000" pitchFamily="2" charset="0"/>
      <p:regular r:id="rId9"/>
    </p:embeddedFont>
    <p:embeddedFont>
      <p:font typeface="Roboto Slab" pitchFamily="2" charset="0"/>
      <p:regular r:id="rId10"/>
    </p:embeddedFont>
    <p:embeddedFont>
      <p:font typeface="Roboto Slab Light" pitchFamily="2" charset="0"/>
      <p:regular r:id="rId11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2921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41189" y="1527719"/>
            <a:ext cx="72616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Meteor Madness Challenge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941189" y="2657475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Asteroid Impact Simulation Project: Transforming cosmic threats into actionable science</a:t>
            </a:r>
            <a:endParaRPr lang="en-US" sz="1750" dirty="0"/>
          </a:p>
        </p:txBody>
      </p:sp>
      <p:sp>
        <p:nvSpPr>
          <p:cNvPr id="5" name="Metin kutusu 4">
            <a:extLst>
              <a:ext uri="{FF2B5EF4-FFF2-40B4-BE49-F238E27FC236}">
                <a16:creationId xmlns:a16="http://schemas.microsoft.com/office/drawing/2014/main" id="{CD1DCC7B-0016-CFC2-BA53-78B8A881862C}"/>
              </a:ext>
            </a:extLst>
          </p:cNvPr>
          <p:cNvSpPr txBox="1"/>
          <p:nvPr/>
        </p:nvSpPr>
        <p:spPr>
          <a:xfrm>
            <a:off x="3329698" y="7616414"/>
            <a:ext cx="26486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2400" b="1" dirty="0"/>
              <a:t>Lider Space </a:t>
            </a:r>
            <a:r>
              <a:rPr lang="tr-TR" sz="2400" b="1" dirty="0" err="1"/>
              <a:t>Teams</a:t>
            </a:r>
            <a:endParaRPr lang="tr-TR" sz="2400" b="1" dirty="0"/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A64A8317-4D09-5797-D3FD-4F2BCAB217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6953" y="4846320"/>
            <a:ext cx="2934148" cy="277009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65002"/>
            <a:ext cx="1003280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Why We Built This: Closing the Awareness Gap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0139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Hidden Threat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2595086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Every year, thousands of asteroids approach Earth, yet public preparedness remains critically insufficient. The discovery of asteroids like "Impactor-2025" reveals humanity faces one of its greatest yet least understood threats.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2013942"/>
            <a:ext cx="3585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Communication Crisis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2595086"/>
            <a:ext cx="624470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profound disconnect exists between scientists and the public. Complex astronomical data remains inaccessible, leaving communities unprepared for potential impact scenarios that could affect millions.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505920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3F4652"/>
          </a:solidFill>
          <a:ln/>
        </p:spPr>
      </p:sp>
      <p:sp>
        <p:nvSpPr>
          <p:cNvPr id="8" name="Text 6"/>
          <p:cNvSpPr/>
          <p:nvPr/>
        </p:nvSpPr>
        <p:spPr>
          <a:xfrm>
            <a:off x="1020604" y="4732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Life-Saving Potential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020604" y="5223153"/>
            <a:ext cx="37427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Early warning systems combined with preparedness strategies can prevent casualties and create a global awareness platform reaching 195 countries.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216962" y="4505920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3F4652"/>
          </a:solidFill>
          <a:ln/>
        </p:spPr>
      </p:sp>
      <p:sp>
        <p:nvSpPr>
          <p:cNvPr id="11" name="Text 9"/>
          <p:cNvSpPr/>
          <p:nvPr/>
        </p:nvSpPr>
        <p:spPr>
          <a:xfrm>
            <a:off x="5443776" y="4732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Policy Foundation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5443776" y="5223153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Providing data-driven insights to decision-makers, establishing scientific foundations for policy development and strategic planning.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640133" y="4505920"/>
            <a:ext cx="4196358" cy="2758559"/>
          </a:xfrm>
          <a:prstGeom prst="roundRect">
            <a:avLst>
              <a:gd name="adj" fmla="val 1233"/>
            </a:avLst>
          </a:prstGeom>
          <a:solidFill>
            <a:srgbClr val="3F4652"/>
          </a:solidFill>
          <a:ln/>
        </p:spPr>
      </p:sp>
      <p:sp>
        <p:nvSpPr>
          <p:cNvPr id="14" name="Text 12"/>
          <p:cNvSpPr/>
          <p:nvPr/>
        </p:nvSpPr>
        <p:spPr>
          <a:xfrm>
            <a:off x="9866948" y="47327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Educational Impact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866948" y="5223153"/>
            <a:ext cx="37427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Reaching 10+ million students from schools to universities, making complex science accessible and engaging for the next generation.</a:t>
            </a:r>
            <a:endParaRPr lang="en-US" sz="1750" dirty="0"/>
          </a:p>
        </p:txBody>
      </p:sp>
      <p:sp>
        <p:nvSpPr>
          <p:cNvPr id="16" name="Dikdörtgen 15">
            <a:extLst>
              <a:ext uri="{FF2B5EF4-FFF2-40B4-BE49-F238E27FC236}">
                <a16:creationId xmlns:a16="http://schemas.microsoft.com/office/drawing/2014/main" id="{C036269B-3F41-E573-2684-9F03D2BB978D}"/>
              </a:ext>
            </a:extLst>
          </p:cNvPr>
          <p:cNvSpPr/>
          <p:nvPr/>
        </p:nvSpPr>
        <p:spPr>
          <a:xfrm>
            <a:off x="12866146" y="7659445"/>
            <a:ext cx="1688950" cy="570155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79" y="719975"/>
            <a:ext cx="6315313" cy="4953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tr-TR" sz="31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Our</a:t>
            </a:r>
            <a:r>
              <a:rPr lang="tr-TR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tr-TR" sz="31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Goals</a:t>
            </a:r>
            <a:r>
              <a:rPr lang="tr-TR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</a:t>
            </a:r>
            <a:r>
              <a:rPr lang="tr-TR" sz="31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for</a:t>
            </a:r>
            <a:r>
              <a:rPr lang="tr-TR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 G</a:t>
            </a:r>
            <a:r>
              <a:rPr lang="en-US" sz="31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lobal </a:t>
            </a:r>
            <a:r>
              <a:rPr lang="tr-TR" sz="3100" dirty="0" err="1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Impact</a:t>
            </a:r>
            <a:endParaRPr lang="en-US" sz="3100" dirty="0"/>
          </a:p>
        </p:txBody>
      </p:sp>
      <p:sp>
        <p:nvSpPr>
          <p:cNvPr id="4" name="Text 1"/>
          <p:cNvSpPr/>
          <p:nvPr/>
        </p:nvSpPr>
        <p:spPr>
          <a:xfrm>
            <a:off x="693420" y="1512332"/>
            <a:ext cx="2420541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195</a:t>
            </a:r>
            <a:endParaRPr lang="en-US" sz="5100" dirty="0"/>
          </a:p>
        </p:txBody>
      </p:sp>
      <p:sp>
        <p:nvSpPr>
          <p:cNvPr id="5" name="Text 2"/>
          <p:cNvSpPr/>
          <p:nvPr/>
        </p:nvSpPr>
        <p:spPr>
          <a:xfrm>
            <a:off x="693420" y="2413754"/>
            <a:ext cx="242054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Countries Reached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93420" y="2842141"/>
            <a:ext cx="2420541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Global awareness platform spanning every nation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3361611" y="1512332"/>
            <a:ext cx="2420660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10M+</a:t>
            </a:r>
            <a:endParaRPr lang="en-US" sz="5100" dirty="0"/>
          </a:p>
        </p:txBody>
      </p:sp>
      <p:sp>
        <p:nvSpPr>
          <p:cNvPr id="8" name="Text 5"/>
          <p:cNvSpPr/>
          <p:nvPr/>
        </p:nvSpPr>
        <p:spPr>
          <a:xfrm>
            <a:off x="3361611" y="2413754"/>
            <a:ext cx="2420660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Students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3361611" y="2842141"/>
            <a:ext cx="242066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Educational reach from schools to universities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6029920" y="1512332"/>
            <a:ext cx="2420541" cy="653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100"/>
              </a:lnSpc>
              <a:buNone/>
            </a:pPr>
            <a:r>
              <a:rPr lang="en-US" sz="51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50+</a:t>
            </a:r>
            <a:endParaRPr lang="en-US" sz="5100" dirty="0"/>
          </a:p>
        </p:txBody>
      </p:sp>
      <p:sp>
        <p:nvSpPr>
          <p:cNvPr id="11" name="Text 8"/>
          <p:cNvSpPr/>
          <p:nvPr/>
        </p:nvSpPr>
        <p:spPr>
          <a:xfrm>
            <a:off x="6029920" y="2413754"/>
            <a:ext cx="2420541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Validation Tests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029920" y="2842141"/>
            <a:ext cx="2420541" cy="9508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Asteroid approaches analyzed for model accuracy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93420" y="4213979"/>
            <a:ext cx="2591157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Strategic Applications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693420" y="4721662"/>
            <a:ext cx="4460915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NASA, ESA, and national space agencies use it as a strategic planning tool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693417" y="5443089"/>
            <a:ext cx="4460915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Media organizations access understandable visualizations of complex data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693416" y="6164516"/>
            <a:ext cx="4460915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450"/>
              </a:lnSpc>
              <a:buSzPct val="100000"/>
              <a:buChar char="•"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Research institutions integrate real-time asteroid tracking capabilities</a:t>
            </a:r>
            <a:endParaRPr lang="en-US" sz="1550" dirty="0"/>
          </a:p>
        </p:txBody>
      </p:sp>
      <p:sp>
        <p:nvSpPr>
          <p:cNvPr id="18" name="Text 15"/>
          <p:cNvSpPr/>
          <p:nvPr/>
        </p:nvSpPr>
        <p:spPr>
          <a:xfrm>
            <a:off x="5942528" y="4238744"/>
            <a:ext cx="2515553" cy="1267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This isn't just a simulation—it's a candidate for becoming a genuine global defense tool.</a:t>
            </a:r>
            <a:endParaRPr lang="en-US" sz="1550" dirty="0"/>
          </a:p>
        </p:txBody>
      </p:sp>
      <p:sp>
        <p:nvSpPr>
          <p:cNvPr id="19" name="Shape 16"/>
          <p:cNvSpPr/>
          <p:nvPr/>
        </p:nvSpPr>
        <p:spPr>
          <a:xfrm>
            <a:off x="5645348" y="4238744"/>
            <a:ext cx="22860" cy="1267778"/>
          </a:xfrm>
          <a:prstGeom prst="rect">
            <a:avLst/>
          </a:prstGeom>
          <a:solidFill>
            <a:srgbClr val="66A8EE"/>
          </a:solidFill>
          <a:ln/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6584" y="722709"/>
            <a:ext cx="7292459" cy="371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Groundbreaking Innovation: World-First Integration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6006584" y="1261467"/>
            <a:ext cx="14859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01</a:t>
            </a:r>
            <a:endParaRPr lang="en-US" sz="11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84" y="1498759"/>
            <a:ext cx="8103632" cy="1524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006584" y="1603534"/>
            <a:ext cx="2302788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Unified Prediction System</a:t>
            </a:r>
            <a:endParaRPr lang="en-US" sz="1450" dirty="0"/>
          </a:p>
        </p:txBody>
      </p:sp>
      <p:sp>
        <p:nvSpPr>
          <p:cNvPr id="7" name="Text 3"/>
          <p:cNvSpPr/>
          <p:nvPr/>
        </p:nvSpPr>
        <p:spPr>
          <a:xfrm>
            <a:off x="6006584" y="1925003"/>
            <a:ext cx="8103632" cy="475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integration of NASA NEO API, USGS geological data, and machine learning into a single comprehensive prediction platform.</a:t>
            </a:r>
            <a:endParaRPr lang="en-US" sz="1150" dirty="0"/>
          </a:p>
        </p:txBody>
      </p:sp>
      <p:sp>
        <p:nvSpPr>
          <p:cNvPr id="8" name="Text 4"/>
          <p:cNvSpPr/>
          <p:nvPr/>
        </p:nvSpPr>
        <p:spPr>
          <a:xfrm>
            <a:off x="6006584" y="2660332"/>
            <a:ext cx="14859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02</a:t>
            </a:r>
            <a:endParaRPr lang="en-US" sz="11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84" y="2882741"/>
            <a:ext cx="8103632" cy="1524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06584" y="3002399"/>
            <a:ext cx="2048113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Calculations</a:t>
            </a:r>
            <a:endParaRPr lang="en-US" sz="1450" dirty="0"/>
          </a:p>
        </p:txBody>
      </p:sp>
      <p:sp>
        <p:nvSpPr>
          <p:cNvPr id="11" name="Text 6"/>
          <p:cNvSpPr/>
          <p:nvPr/>
        </p:nvSpPr>
        <p:spPr>
          <a:xfrm>
            <a:off x="6006584" y="3323868"/>
            <a:ext cx="8103632" cy="475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Revolutionary combination of live asteroid trajectory calculations with tsunami simulation—no existing platform offers this dual capability.</a:t>
            </a:r>
            <a:endParaRPr lang="en-US" sz="1150" dirty="0"/>
          </a:p>
        </p:txBody>
      </p:sp>
      <p:sp>
        <p:nvSpPr>
          <p:cNvPr id="12" name="Text 7"/>
          <p:cNvSpPr/>
          <p:nvPr/>
        </p:nvSpPr>
        <p:spPr>
          <a:xfrm>
            <a:off x="6006584" y="4059198"/>
            <a:ext cx="14859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03</a:t>
            </a:r>
            <a:endParaRPr lang="en-US" sz="11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84" y="4266843"/>
            <a:ext cx="8103632" cy="15240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6006584" y="4401264"/>
            <a:ext cx="2035373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Personalized Scenarios</a:t>
            </a:r>
            <a:endParaRPr lang="en-US" sz="1450" dirty="0"/>
          </a:p>
        </p:txBody>
      </p:sp>
      <p:sp>
        <p:nvSpPr>
          <p:cNvPr id="15" name="Text 9"/>
          <p:cNvSpPr/>
          <p:nvPr/>
        </p:nvSpPr>
        <p:spPr>
          <a:xfrm>
            <a:off x="6006584" y="4722733"/>
            <a:ext cx="8103632" cy="475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user experiences unique impact scenarios based on their customized parameters, creating infinite learning possibilities.</a:t>
            </a:r>
            <a:endParaRPr lang="en-US" sz="1150" dirty="0"/>
          </a:p>
        </p:txBody>
      </p:sp>
      <p:sp>
        <p:nvSpPr>
          <p:cNvPr id="16" name="Text 10"/>
          <p:cNvSpPr/>
          <p:nvPr/>
        </p:nvSpPr>
        <p:spPr>
          <a:xfrm>
            <a:off x="6006584" y="5458063"/>
            <a:ext cx="148590" cy="1857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 Slab Light" pitchFamily="34" charset="0"/>
                <a:ea typeface="Roboto Slab Light" pitchFamily="34" charset="-122"/>
                <a:cs typeface="Roboto Slab Light" pitchFamily="34" charset="-120"/>
              </a:rPr>
              <a:t>04</a:t>
            </a:r>
            <a:endParaRPr lang="en-US" sz="1150" dirty="0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584" y="5650825"/>
            <a:ext cx="8103632" cy="15240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6006584" y="5800130"/>
            <a:ext cx="2075378" cy="232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Social Impact Modeling</a:t>
            </a:r>
            <a:endParaRPr lang="en-US" sz="1450" dirty="0"/>
          </a:p>
        </p:txBody>
      </p:sp>
      <p:sp>
        <p:nvSpPr>
          <p:cNvPr id="19" name="Text 12"/>
          <p:cNvSpPr/>
          <p:nvPr/>
        </p:nvSpPr>
        <p:spPr>
          <a:xfrm>
            <a:off x="6006584" y="6121598"/>
            <a:ext cx="8103632" cy="237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World's first platform modeling post-impact societal effects, from evacuation patterns to infrastructure recovery timelines.</a:t>
            </a:r>
            <a:endParaRPr lang="en-US" sz="1150" dirty="0"/>
          </a:p>
        </p:txBody>
      </p:sp>
      <p:sp>
        <p:nvSpPr>
          <p:cNvPr id="20" name="Shape 13"/>
          <p:cNvSpPr/>
          <p:nvPr/>
        </p:nvSpPr>
        <p:spPr>
          <a:xfrm>
            <a:off x="6006584" y="6578560"/>
            <a:ext cx="8103632" cy="869037"/>
          </a:xfrm>
          <a:prstGeom prst="roundRect">
            <a:avLst>
              <a:gd name="adj" fmla="val 2566"/>
            </a:avLst>
          </a:prstGeom>
          <a:solidFill>
            <a:srgbClr val="082545"/>
          </a:solidFill>
          <a:ln/>
        </p:spPr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5174" y="6801922"/>
            <a:ext cx="185738" cy="148590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6489502" y="6823591"/>
            <a:ext cx="7472124" cy="4752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platform bridges the gap between raw astronomical data and actionable public safety information, transforming complex calculations into life-saving insights.</a:t>
            </a:r>
            <a:endParaRPr lang="en-US" sz="1150" dirty="0"/>
          </a:p>
        </p:txBody>
      </p:sp>
      <p:sp>
        <p:nvSpPr>
          <p:cNvPr id="23" name="Dikdörtgen 22">
            <a:extLst>
              <a:ext uri="{FF2B5EF4-FFF2-40B4-BE49-F238E27FC236}">
                <a16:creationId xmlns:a16="http://schemas.microsoft.com/office/drawing/2014/main" id="{8CC23339-858D-C3C9-2736-25F86C50F112}"/>
              </a:ext>
            </a:extLst>
          </p:cNvPr>
          <p:cNvSpPr/>
          <p:nvPr/>
        </p:nvSpPr>
        <p:spPr>
          <a:xfrm>
            <a:off x="12866146" y="7659445"/>
            <a:ext cx="1688950" cy="570155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1380" y="696397"/>
            <a:ext cx="8021241" cy="8020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50"/>
              </a:lnSpc>
              <a:buNone/>
            </a:pPr>
            <a:r>
              <a:rPr lang="en-US" sz="25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Scientific Foundation: Precision Through Proven Physics</a:t>
            </a:r>
            <a:endParaRPr lang="en-US" sz="2500" dirty="0"/>
          </a:p>
        </p:txBody>
      </p:sp>
      <p:sp>
        <p:nvSpPr>
          <p:cNvPr id="4" name="Text 1"/>
          <p:cNvSpPr/>
          <p:nvPr/>
        </p:nvSpPr>
        <p:spPr>
          <a:xfrm>
            <a:off x="561380" y="1839158"/>
            <a:ext cx="2005251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Physics Models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561380" y="2250162"/>
            <a:ext cx="3815001" cy="769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Impact Energy: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Using E = ½mv² formula—the fundamental physics law providing most reliable calculations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561380" y="3164205"/>
            <a:ext cx="3815001" cy="7697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Crater Formation: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Holsapple-Schmidt scaling (D = k × E^(1/3))—NASA's validated standard for crater size predictions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61380" y="4078248"/>
            <a:ext cx="3815001" cy="513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Tsunami Propagation: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Employing USGS-preferred equations for accurate wave modeling</a:t>
            </a:r>
            <a:endParaRPr lang="en-US" sz="1250" dirty="0"/>
          </a:p>
        </p:txBody>
      </p:sp>
      <p:sp>
        <p:nvSpPr>
          <p:cNvPr id="8" name="Text 5"/>
          <p:cNvSpPr/>
          <p:nvPr/>
        </p:nvSpPr>
        <p:spPr>
          <a:xfrm>
            <a:off x="4775240" y="1839158"/>
            <a:ext cx="2005251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Technology Stack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775240" y="2250162"/>
            <a:ext cx="3815001" cy="513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JavaScript: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Powerful physics computation infrastructure handling complex calculations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4775240" y="2907625"/>
            <a:ext cx="3815001" cy="513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React &amp; Three.js: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Enabling stunning 3D visualizations that make data comprehensible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4775240" y="3565088"/>
            <a:ext cx="3815001" cy="513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b="1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API Integration:</a:t>
            </a: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Processing thousands of NASA asteroid datasets in real-time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741759" y="4916091"/>
            <a:ext cx="22860" cy="2617113"/>
          </a:xfrm>
          <a:prstGeom prst="roundRect">
            <a:avLst>
              <a:gd name="adj" fmla="val 105264"/>
            </a:avLst>
          </a:prstGeom>
          <a:solidFill>
            <a:srgbClr val="585F6B"/>
          </a:solidFill>
          <a:ln/>
        </p:spPr>
      </p:sp>
      <p:sp>
        <p:nvSpPr>
          <p:cNvPr id="13" name="Shape 10"/>
          <p:cNvSpPr/>
          <p:nvPr/>
        </p:nvSpPr>
        <p:spPr>
          <a:xfrm>
            <a:off x="899339" y="5085040"/>
            <a:ext cx="481251" cy="22860"/>
          </a:xfrm>
          <a:prstGeom prst="roundRect">
            <a:avLst>
              <a:gd name="adj" fmla="val 105264"/>
            </a:avLst>
          </a:prstGeom>
          <a:solidFill>
            <a:srgbClr val="585F6B"/>
          </a:solidFill>
          <a:ln/>
        </p:spPr>
      </p:sp>
      <p:sp>
        <p:nvSpPr>
          <p:cNvPr id="14" name="Shape 11"/>
          <p:cNvSpPr/>
          <p:nvPr/>
        </p:nvSpPr>
        <p:spPr>
          <a:xfrm>
            <a:off x="561320" y="4916091"/>
            <a:ext cx="360878" cy="360878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15" name="Text 12"/>
          <p:cNvSpPr/>
          <p:nvPr/>
        </p:nvSpPr>
        <p:spPr>
          <a:xfrm>
            <a:off x="621387" y="4946094"/>
            <a:ext cx="24062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1543883" y="4971217"/>
            <a:ext cx="2005251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NASA Integration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1543883" y="5318046"/>
            <a:ext cx="7038737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25,000+ asteroid records with daily updates via NEO API for real-time threat assessment</a:t>
            </a:r>
            <a:endParaRPr lang="en-US" sz="1250" dirty="0"/>
          </a:p>
        </p:txBody>
      </p:sp>
      <p:sp>
        <p:nvSpPr>
          <p:cNvPr id="18" name="Shape 15"/>
          <p:cNvSpPr/>
          <p:nvPr/>
        </p:nvSpPr>
        <p:spPr>
          <a:xfrm>
            <a:off x="899339" y="6064329"/>
            <a:ext cx="481251" cy="22860"/>
          </a:xfrm>
          <a:prstGeom prst="roundRect">
            <a:avLst>
              <a:gd name="adj" fmla="val 105264"/>
            </a:avLst>
          </a:prstGeom>
          <a:solidFill>
            <a:srgbClr val="585F6B"/>
          </a:solidFill>
          <a:ln/>
        </p:spPr>
      </p:sp>
      <p:sp>
        <p:nvSpPr>
          <p:cNvPr id="19" name="Shape 16"/>
          <p:cNvSpPr/>
          <p:nvPr/>
        </p:nvSpPr>
        <p:spPr>
          <a:xfrm>
            <a:off x="561320" y="5895380"/>
            <a:ext cx="360878" cy="360878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20" name="Text 17"/>
          <p:cNvSpPr/>
          <p:nvPr/>
        </p:nvSpPr>
        <p:spPr>
          <a:xfrm>
            <a:off x="621387" y="5925383"/>
            <a:ext cx="24062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1850" dirty="0"/>
          </a:p>
        </p:txBody>
      </p:sp>
      <p:sp>
        <p:nvSpPr>
          <p:cNvPr id="21" name="Text 18"/>
          <p:cNvSpPr/>
          <p:nvPr/>
        </p:nvSpPr>
        <p:spPr>
          <a:xfrm>
            <a:off x="1543883" y="5950506"/>
            <a:ext cx="2005251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USGS Data Layers</a:t>
            </a:r>
            <a:endParaRPr lang="en-US" sz="1550" dirty="0"/>
          </a:p>
        </p:txBody>
      </p:sp>
      <p:sp>
        <p:nvSpPr>
          <p:cNvPr id="22" name="Text 19"/>
          <p:cNvSpPr/>
          <p:nvPr/>
        </p:nvSpPr>
        <p:spPr>
          <a:xfrm>
            <a:off x="1543883" y="6297335"/>
            <a:ext cx="7038737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30-meter resolution global topography, seismic activity maps, and tsunami inundation models</a:t>
            </a:r>
            <a:endParaRPr lang="en-US" sz="1250" dirty="0"/>
          </a:p>
        </p:txBody>
      </p:sp>
      <p:sp>
        <p:nvSpPr>
          <p:cNvPr id="23" name="Shape 20"/>
          <p:cNvSpPr/>
          <p:nvPr/>
        </p:nvSpPr>
        <p:spPr>
          <a:xfrm>
            <a:off x="899339" y="7043618"/>
            <a:ext cx="481251" cy="22860"/>
          </a:xfrm>
          <a:prstGeom prst="roundRect">
            <a:avLst>
              <a:gd name="adj" fmla="val 105264"/>
            </a:avLst>
          </a:prstGeom>
          <a:solidFill>
            <a:srgbClr val="585F6B"/>
          </a:solidFill>
          <a:ln/>
        </p:spPr>
      </p:sp>
      <p:sp>
        <p:nvSpPr>
          <p:cNvPr id="24" name="Shape 21"/>
          <p:cNvSpPr/>
          <p:nvPr/>
        </p:nvSpPr>
        <p:spPr>
          <a:xfrm>
            <a:off x="561320" y="6874669"/>
            <a:ext cx="360878" cy="360878"/>
          </a:xfrm>
          <a:prstGeom prst="roundRect">
            <a:avLst>
              <a:gd name="adj" fmla="val 6668"/>
            </a:avLst>
          </a:prstGeom>
          <a:solidFill>
            <a:srgbClr val="3F4652"/>
          </a:solidFill>
          <a:ln/>
        </p:spPr>
      </p:sp>
      <p:sp>
        <p:nvSpPr>
          <p:cNvPr id="25" name="Text 22"/>
          <p:cNvSpPr/>
          <p:nvPr/>
        </p:nvSpPr>
        <p:spPr>
          <a:xfrm>
            <a:off x="621387" y="6904673"/>
            <a:ext cx="240625" cy="300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1850" dirty="0"/>
          </a:p>
        </p:txBody>
      </p:sp>
      <p:sp>
        <p:nvSpPr>
          <p:cNvPr id="26" name="Text 23"/>
          <p:cNvSpPr/>
          <p:nvPr/>
        </p:nvSpPr>
        <p:spPr>
          <a:xfrm>
            <a:off x="1543883" y="6929795"/>
            <a:ext cx="2005251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Validation</a:t>
            </a:r>
            <a:endParaRPr lang="en-US" sz="1550" dirty="0"/>
          </a:p>
        </p:txBody>
      </p:sp>
      <p:sp>
        <p:nvSpPr>
          <p:cNvPr id="27" name="Text 24"/>
          <p:cNvSpPr/>
          <p:nvPr/>
        </p:nvSpPr>
        <p:spPr>
          <a:xfrm>
            <a:off x="1543883" y="7276624"/>
            <a:ext cx="7038737" cy="2565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Retrospective analysis of 50+ asteroid approaches confirming model reliability and accuracy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85510" y="1006197"/>
            <a:ext cx="5900499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2029 Apophis Scenario: A Call to Action</a:t>
            </a:r>
            <a:endParaRPr lang="en-US" sz="22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969" y="1500723"/>
            <a:ext cx="213836" cy="2674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448901" y="1523167"/>
            <a:ext cx="1831062" cy="222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Interactive Live Demo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448901" y="1831419"/>
            <a:ext cx="7682389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Real-time impact mapping with Apophis asteroid, demonstrating deflection strategies and evacuation protocols</a:t>
            </a:r>
            <a:endParaRPr lang="en-US" sz="11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969" y="2322255"/>
            <a:ext cx="213836" cy="2674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448901" y="2344698"/>
            <a:ext cx="1897023" cy="222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Before/After Scenarios</a:t>
            </a:r>
            <a:endParaRPr lang="en-US" sz="1400" dirty="0"/>
          </a:p>
        </p:txBody>
      </p:sp>
      <p:sp>
        <p:nvSpPr>
          <p:cNvPr id="9" name="Text 4"/>
          <p:cNvSpPr/>
          <p:nvPr/>
        </p:nvSpPr>
        <p:spPr>
          <a:xfrm>
            <a:off x="6448901" y="2652951"/>
            <a:ext cx="7682389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Animated visualizations showing potential impact zones, affected populations, and recovery timelines</a:t>
            </a:r>
            <a:endParaRPr lang="en-US" sz="11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969" y="3143786"/>
            <a:ext cx="213836" cy="2674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448901" y="3166229"/>
            <a:ext cx="1782842" cy="2227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dirty="0">
                <a:solidFill>
                  <a:srgbClr val="D6E5E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Measurable Goals</a:t>
            </a:r>
            <a:endParaRPr lang="en-US" sz="1400" dirty="0"/>
          </a:p>
        </p:txBody>
      </p:sp>
      <p:sp>
        <p:nvSpPr>
          <p:cNvPr id="12" name="Text 6"/>
          <p:cNvSpPr/>
          <p:nvPr/>
        </p:nvSpPr>
        <p:spPr>
          <a:xfrm>
            <a:off x="6448901" y="3474482"/>
            <a:ext cx="7682389" cy="2281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Target: 1 million users, educational programs in 50 countries, partnerships with 3 space agencies</a:t>
            </a:r>
            <a:endParaRPr lang="en-US" sz="1100" dirty="0"/>
          </a:p>
        </p:txBody>
      </p:sp>
      <p:sp>
        <p:nvSpPr>
          <p:cNvPr id="13" name="Text 7"/>
          <p:cNvSpPr/>
          <p:nvPr/>
        </p:nvSpPr>
        <p:spPr>
          <a:xfrm>
            <a:off x="5985510" y="3991332"/>
            <a:ext cx="3898940" cy="912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6E5E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We've satisfied all challenge objectives: exploring impact scenarios, predicting consequences, evaluating mitigation strategies, and delivering a fully web-accessible platform powered by authentic NASA/USGS data.</a:t>
            </a:r>
            <a:endParaRPr lang="en-US" sz="1100" dirty="0"/>
          </a:p>
        </p:txBody>
      </p:sp>
      <p:sp>
        <p:nvSpPr>
          <p:cNvPr id="14" name="Text 8"/>
          <p:cNvSpPr/>
          <p:nvPr/>
        </p:nvSpPr>
        <p:spPr>
          <a:xfrm>
            <a:off x="10239970" y="4005501"/>
            <a:ext cx="3898940" cy="30753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This is humanity's global defense line against asteroid threats.</a:t>
            </a:r>
            <a:endParaRPr lang="en-US" sz="3850" dirty="0"/>
          </a:p>
        </p:txBody>
      </p:sp>
      <p:sp>
        <p:nvSpPr>
          <p:cNvPr id="15" name="Dikdörtgen 14">
            <a:extLst>
              <a:ext uri="{FF2B5EF4-FFF2-40B4-BE49-F238E27FC236}">
                <a16:creationId xmlns:a16="http://schemas.microsoft.com/office/drawing/2014/main" id="{0524ED78-D1F1-53CF-EB27-05895AE196B0}"/>
              </a:ext>
            </a:extLst>
          </p:cNvPr>
          <p:cNvSpPr/>
          <p:nvPr/>
        </p:nvSpPr>
        <p:spPr>
          <a:xfrm>
            <a:off x="12866146" y="7659445"/>
            <a:ext cx="1688950" cy="570155"/>
          </a:xfrm>
          <a:prstGeom prst="rect">
            <a:avLst/>
          </a:prstGeom>
          <a:solidFill>
            <a:srgbClr val="2027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605</Words>
  <Application>Microsoft Office PowerPoint</Application>
  <PresentationFormat>Özel</PresentationFormat>
  <Paragraphs>76</Paragraphs>
  <Slides>6</Slides>
  <Notes>6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6</vt:i4>
      </vt:variant>
    </vt:vector>
  </HeadingPairs>
  <TitlesOfParts>
    <vt:vector size="11" baseType="lpstr">
      <vt:lpstr>Roboto Slab Light</vt:lpstr>
      <vt:lpstr>Roboto Slab</vt:lpstr>
      <vt:lpstr>Roboto</vt:lpstr>
      <vt:lpstr>Arial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halil mert solak</cp:lastModifiedBy>
  <cp:revision>2</cp:revision>
  <dcterms:created xsi:type="dcterms:W3CDTF">2025-10-05T12:31:03Z</dcterms:created>
  <dcterms:modified xsi:type="dcterms:W3CDTF">2025-10-05T12:40:03Z</dcterms:modified>
</cp:coreProperties>
</file>